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2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3" r:id="rId17"/>
    <p:sldId id="274" r:id="rId18"/>
    <p:sldId id="270" r:id="rId19"/>
    <p:sldId id="275" r:id="rId20"/>
    <p:sldId id="276" r:id="rId21"/>
    <p:sldId id="277" r:id="rId22"/>
    <p:sldId id="278" r:id="rId23"/>
    <p:sldId id="279" r:id="rId24"/>
    <p:sldId id="280" r:id="rId25"/>
    <p:sldId id="291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evdatta supnekar" initials="ds" lastIdx="1" clrIdx="0">
    <p:extLst>
      <p:ext uri="{19B8F6BF-5375-455C-9EA6-DF929625EA0E}">
        <p15:presenceInfo xmlns:p15="http://schemas.microsoft.com/office/powerpoint/2012/main" userId="68e90a606a78f3f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78" autoAdjust="0"/>
    <p:restoredTop sz="90182" autoAdjust="0"/>
  </p:normalViewPr>
  <p:slideViewPr>
    <p:cSldViewPr snapToGrid="0">
      <p:cViewPr varScale="1">
        <p:scale>
          <a:sx n="78" d="100"/>
          <a:sy n="78" d="100"/>
        </p:scale>
        <p:origin x="845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129AEC-5684-4EE6-B531-930544D09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4B0EE92-2C9D-4A0E-AC78-51B021CEDB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90104A-2C1B-4381-B978-F6245B67DC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DF18F-9B2C-4A0B-9FE1-9F6C8EFA5B40}" type="datetimeFigureOut">
              <a:rPr lang="en-IN" smtClean="0"/>
              <a:t>09-10-2020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AABF11-B6E2-4D2F-AE23-A0B269F5D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008F7E-7E08-43C1-B89D-9C1FAAA93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568E4-DEED-4C01-9DEB-1300B282DA4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045920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75E518-D307-444E-9883-37446CE992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6781FD7-5DE8-4A2C-9C6C-7307822145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E616B5-067E-437B-B792-B8A3DB34BE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DF18F-9B2C-4A0B-9FE1-9F6C8EFA5B40}" type="datetimeFigureOut">
              <a:rPr lang="en-IN" smtClean="0"/>
              <a:t>09-10-2020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D693B7-544B-465D-B63A-C8A945DA6D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B32351-3D0C-4CA0-9E27-EEFBA8EB03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568E4-DEED-4C01-9DEB-1300B282DA4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81484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4579933-E8C8-4AAE-9F9A-EB39A5AEA91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D9BEEB-8C85-424B-BC11-FD83632BC2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AC6CE8-7091-4723-AECE-6316CBF885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DF18F-9B2C-4A0B-9FE1-9F6C8EFA5B40}" type="datetimeFigureOut">
              <a:rPr lang="en-IN" smtClean="0"/>
              <a:t>09-10-2020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52041C-BC3F-4CFF-A449-239C60C1C0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6345EA-4FE5-4929-8C3F-1379635023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568E4-DEED-4C01-9DEB-1300B282DA4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10867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EFCFC-E00E-472B-BB8B-05E734C15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468BC8-B66F-4E4B-AFB4-9DE39D171F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AD965D-C48F-43C0-B20F-35621E45A2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DF18F-9B2C-4A0B-9FE1-9F6C8EFA5B40}" type="datetimeFigureOut">
              <a:rPr lang="en-IN" smtClean="0"/>
              <a:t>09-10-2020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698A04-6E86-4663-A022-91BE6CB8AB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90423D-C000-4167-9B85-63552D0E4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568E4-DEED-4C01-9DEB-1300B282DA4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809991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F71ACE-8204-4B18-B3F5-0E1422328C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6F7629-DF24-46C3-9CA1-9420CC4F4D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14BABF-7AC5-4FE1-9D3B-BEE907BE9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DF18F-9B2C-4A0B-9FE1-9F6C8EFA5B40}" type="datetimeFigureOut">
              <a:rPr lang="en-IN" smtClean="0"/>
              <a:t>09-10-2020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1B9C6A-52D5-494A-B207-843EE0ABC2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D5AFDA-FC2A-4389-BD8E-66A2BB9C0A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568E4-DEED-4C01-9DEB-1300B282DA4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73398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5ABD2F-EEEC-4B00-BB67-081CD94B3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D9F1EF-47D5-4088-B5D8-B0A49DA7FD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8F71AF-5EA1-4297-9199-386D368416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B6955A-EDF0-4A7B-8459-8DC8DE0DE3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DF18F-9B2C-4A0B-9FE1-9F6C8EFA5B40}" type="datetimeFigureOut">
              <a:rPr lang="en-IN" smtClean="0"/>
              <a:t>09-10-2020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EF1704-00F0-4FA2-889E-5892A428DD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4C8BB7-5273-4937-8D8A-3FB7ECE0BC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568E4-DEED-4C01-9DEB-1300B282DA4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980760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46753C-A225-46D2-826C-9CCFB491EF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117E2C-2598-4E26-BEF9-CA6BA6E67E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6FAB8F-DDC4-40CE-95FE-1FF247DB17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50BFB6A-F87A-4849-91ED-5DA15868E5B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79CDADB-E605-4AB3-B9AA-B28146356E4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9BC4B23-F910-4817-B22A-5D4A43C933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DF18F-9B2C-4A0B-9FE1-9F6C8EFA5B40}" type="datetimeFigureOut">
              <a:rPr lang="en-IN" smtClean="0"/>
              <a:t>09-10-2020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C2F3A10-4713-4582-BC48-3DFD60353C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EED83B3-85F5-4A18-8BE6-1C02943787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568E4-DEED-4C01-9DEB-1300B282DA4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123730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B80490-BE92-42B4-B110-CD5ED9E2B7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D8CAB7B-65C4-4F47-B678-C7BA50ACED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DF18F-9B2C-4A0B-9FE1-9F6C8EFA5B40}" type="datetimeFigureOut">
              <a:rPr lang="en-IN" smtClean="0"/>
              <a:t>09-10-2020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05167ED-574C-4D33-8E96-6BB6920D48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A99BC2-880A-4BD5-B6AE-8D6DEC1AE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568E4-DEED-4C01-9DEB-1300B282DA4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972800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1803890-2361-4E51-9E7D-942266E18F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DF18F-9B2C-4A0B-9FE1-9F6C8EFA5B40}" type="datetimeFigureOut">
              <a:rPr lang="en-IN" smtClean="0"/>
              <a:t>09-10-2020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5E1B717-14C3-40E9-B744-303B9972D8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67076E-C339-4192-AD8B-DD8B482184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568E4-DEED-4C01-9DEB-1300B282DA4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452342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6467D-C1AD-4D82-BE83-AA43BD9DB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214967-E6C7-46F3-B95D-268F7C4703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067D60-0A82-4401-A44E-F1642C2443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730829-7655-4A77-ADD4-EDF948A983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DF18F-9B2C-4A0B-9FE1-9F6C8EFA5B40}" type="datetimeFigureOut">
              <a:rPr lang="en-IN" smtClean="0"/>
              <a:t>09-10-2020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DB45E8-DC86-420F-B196-F266FF7D0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022087-A10F-43E1-B543-4C41825FA0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568E4-DEED-4C01-9DEB-1300B282DA4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377447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847811-BC05-4145-A9FA-2AA66D8183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76EE5C4-0E86-4E17-A8EF-FC5673EC8FA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472F44-DD93-4101-AC7B-30EBE8E417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A918EA-396E-44F7-816A-FA74405EFF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DF18F-9B2C-4A0B-9FE1-9F6C8EFA5B40}" type="datetimeFigureOut">
              <a:rPr lang="en-IN" smtClean="0"/>
              <a:t>09-10-2020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5FB700-41EB-4A1E-B502-26B7B18C2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A01CA7-22EA-4B24-8B4E-880A8E1920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568E4-DEED-4C01-9DEB-1300B282DA4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062382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B4B4849-7EF3-426D-A5BA-AD8F923911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22A89D-77F5-4744-9E61-1430C431FE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1A372D-DC78-4782-A4D3-FFC6FDA9D7F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7DF18F-9B2C-4A0B-9FE1-9F6C8EFA5B40}" type="datetimeFigureOut">
              <a:rPr lang="en-IN" smtClean="0"/>
              <a:t>09-10-2020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7A08D7-C0D6-40F5-ABD9-CFDFCD9DAA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A37CC8-65B8-448E-9935-C7B47C564E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E568E4-DEED-4C01-9DEB-1300B282DA4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384112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/>
          <a:stretch>
            <a:fillRect/>
          </a:stretch>
        </p:blipFill>
        <p:spPr>
          <a:xfrm>
            <a:off x="556758" y="313642"/>
            <a:ext cx="2171928" cy="211024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903406" y="427001"/>
            <a:ext cx="63628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XYZ Corporation Lending Data Project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726426" y="4714750"/>
            <a:ext cx="859339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Submitted By:</a:t>
            </a:r>
          </a:p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Hemalathaa.A.E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(</a:t>
            </a:r>
            <a:r>
              <a:rPr lang="en-US" sz="2800" b="1" i="1" dirty="0">
                <a:effectLst/>
                <a:latin typeface="Times New Roman" panose="02020603050405020304" pitchFamily="18" charset="0"/>
                <a:ea typeface="Caladea"/>
                <a:cs typeface="Times New Roman" panose="02020603050405020304" pitchFamily="18" charset="0"/>
              </a:rPr>
              <a:t>IL014563)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5"/>
              </a:spcBef>
            </a:pPr>
            <a:r>
              <a:rPr lang="en-US" sz="2800" b="1" dirty="0">
                <a:effectLst/>
                <a:latin typeface="Times New Roman" panose="02020603050405020304" pitchFamily="18" charset="0"/>
                <a:ea typeface="Caladea"/>
                <a:cs typeface="Times New Roman" panose="02020603050405020304" pitchFamily="18" charset="0"/>
              </a:rPr>
              <a:t>Course and Batch</a:t>
            </a:r>
            <a:r>
              <a:rPr lang="en-IN" sz="2800" b="1" dirty="0">
                <a:latin typeface="Times New Roman" panose="02020603050405020304" pitchFamily="18" charset="0"/>
                <a:ea typeface="Caladea"/>
                <a:cs typeface="Times New Roman" panose="02020603050405020304" pitchFamily="18" charset="0"/>
              </a:rPr>
              <a:t> : </a:t>
            </a:r>
            <a:r>
              <a:rPr lang="en-US" sz="2800" b="1" dirty="0">
                <a:effectLst/>
                <a:latin typeface="Times New Roman" panose="02020603050405020304" pitchFamily="18" charset="0"/>
                <a:ea typeface="Caladea"/>
                <a:cs typeface="Times New Roman" panose="02020603050405020304" pitchFamily="18" charset="0"/>
              </a:rPr>
              <a:t>DSP-21 Chennai September 2019</a:t>
            </a:r>
            <a:endParaRPr lang="en-IN" sz="2800" b="1" dirty="0">
              <a:effectLst/>
              <a:latin typeface="Times New Roman" panose="02020603050405020304" pitchFamily="18" charset="0"/>
              <a:ea typeface="Caladea"/>
              <a:cs typeface="Times New Roman" panose="02020603050405020304" pitchFamily="18" charset="0"/>
            </a:endParaRPr>
          </a:p>
          <a:p>
            <a:r>
              <a:rPr lang="en-US" sz="2800" b="1" dirty="0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6649653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6C062B-9293-4672-AF54-BAB3E0EE39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84984"/>
          </a:xfrm>
        </p:spPr>
        <p:txBody>
          <a:bodyPr/>
          <a:lstStyle/>
          <a:p>
            <a:r>
              <a:rPr lang="en-US" b="1" dirty="0"/>
              <a:t>Exploratory Data Analysis: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26E423-890F-450F-81DE-5B4ECDE8F8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57745"/>
            <a:ext cx="10515600" cy="5310910"/>
          </a:xfrm>
        </p:spPr>
        <p:txBody>
          <a:bodyPr/>
          <a:lstStyle/>
          <a:p>
            <a:r>
              <a:rPr lang="en-IN" dirty="0"/>
              <a:t>Plot showing the Grade Count.</a:t>
            </a: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5634A3-C8B7-4E25-9F0D-1B0EF501A399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055" y="1801092"/>
            <a:ext cx="10224654" cy="505690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040806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3294B0-3D35-4693-BEC8-C3AE79C40E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09493"/>
          </a:xfrm>
        </p:spPr>
        <p:txBody>
          <a:bodyPr/>
          <a:lstStyle/>
          <a:p>
            <a:r>
              <a:rPr lang="en-US" b="1" dirty="0"/>
              <a:t>Exploratory Data Analysis: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595727-9677-4B62-9C85-51EB2ABA4F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74618"/>
            <a:ext cx="10515600" cy="4902345"/>
          </a:xfrm>
        </p:spPr>
        <p:txBody>
          <a:bodyPr/>
          <a:lstStyle/>
          <a:p>
            <a:r>
              <a:rPr lang="en-US" dirty="0"/>
              <a:t>Plot showing the purpose for which the loan was taken by every individual.</a:t>
            </a:r>
            <a:endParaRPr lang="en-IN" dirty="0"/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8492ED-1194-499F-BAC9-1D8FEEA2344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078181"/>
            <a:ext cx="9728200" cy="464589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228063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23C4D-EDF3-4B86-9875-69C50C647E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07892"/>
          </a:xfrm>
        </p:spPr>
        <p:txBody>
          <a:bodyPr/>
          <a:lstStyle/>
          <a:p>
            <a:r>
              <a:rPr lang="en-US" b="1" dirty="0"/>
              <a:t>Exploratory Data Analysis: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DF4A39-84DA-4B88-84FF-73C9C6445C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73018"/>
            <a:ext cx="10515600" cy="5003945"/>
          </a:xfrm>
        </p:spPr>
        <p:txBody>
          <a:bodyPr/>
          <a:lstStyle/>
          <a:p>
            <a:r>
              <a:rPr lang="en-US" dirty="0"/>
              <a:t>Plot showing Loan amount by verification status.</a:t>
            </a:r>
            <a:endParaRPr lang="en-IN" dirty="0"/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635A4A-B2F5-4A17-B6D2-AD05E0E52916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818" y="1810325"/>
            <a:ext cx="10815781" cy="491374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196282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DCFA8D-FF9D-49EA-AA8B-970AC0BD3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94603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Exploratory Data Analysis: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26BD4E-3825-4EC3-8F50-C7A6A91483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1673" y="1059728"/>
            <a:ext cx="11841018" cy="5682815"/>
          </a:xfrm>
        </p:spPr>
        <p:txBody>
          <a:bodyPr/>
          <a:lstStyle/>
          <a:p>
            <a:pPr lvl="0"/>
            <a:r>
              <a:rPr lang="en-US" dirty="0"/>
              <a:t>Plot showing the issue date in year and month of the loan amount.</a:t>
            </a:r>
          </a:p>
          <a:p>
            <a:pPr lvl="0"/>
            <a:endParaRPr lang="en-IN" dirty="0"/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113B04-7B53-426F-B6DF-4C74534A8C8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1560945"/>
            <a:ext cx="5587423" cy="5181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FAC3DF1-B977-4C5A-9B09-8FDCCAD25315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6950" y="1671782"/>
            <a:ext cx="5791200" cy="482109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682742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2087B-D9D5-4C1B-A280-C4A49A8568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853"/>
            <a:ext cx="10515600" cy="695312"/>
          </a:xfrm>
        </p:spPr>
        <p:txBody>
          <a:bodyPr/>
          <a:lstStyle/>
          <a:p>
            <a:r>
              <a:rPr lang="en-US" b="1" dirty="0"/>
              <a:t>Exploratory Data Analysis: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B5C0C-3035-4913-A207-3E088758C6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619" y="905165"/>
            <a:ext cx="11674762" cy="4699504"/>
          </a:xfrm>
        </p:spPr>
        <p:txBody>
          <a:bodyPr/>
          <a:lstStyle/>
          <a:p>
            <a:r>
              <a:rPr lang="en-US" sz="2400" dirty="0"/>
              <a:t>Left graph showing loan amount by months.</a:t>
            </a:r>
          </a:p>
          <a:p>
            <a:r>
              <a:rPr lang="en-US" sz="2400" dirty="0"/>
              <a:t>Right graph showing loan amount by months and grade.</a:t>
            </a:r>
            <a:endParaRPr lang="en-IN" sz="2400" dirty="0"/>
          </a:p>
          <a:p>
            <a:endParaRPr lang="en-US" sz="2400" dirty="0"/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FB6F58-B4F6-45AE-A928-01031841810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619" y="1876787"/>
            <a:ext cx="5837382" cy="4699503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1411CEC-016B-42EF-A1F1-CC12066196F7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9964" y="1876787"/>
            <a:ext cx="5643417" cy="489346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867264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83130-6D8C-4F01-9C8F-B342421F55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546" y="321108"/>
            <a:ext cx="10515600" cy="844839"/>
          </a:xfrm>
        </p:spPr>
        <p:txBody>
          <a:bodyPr/>
          <a:lstStyle/>
          <a:p>
            <a:r>
              <a:rPr lang="en-US" b="1" dirty="0"/>
              <a:t>Exploratory Data Analysis: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A9CCB3-5429-4910-9FD6-ECF91AD7DF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47873" y="1569893"/>
            <a:ext cx="5036127" cy="4966999"/>
          </a:xfrm>
        </p:spPr>
        <p:txBody>
          <a:bodyPr/>
          <a:lstStyle/>
          <a:p>
            <a:r>
              <a:rPr lang="en-US" sz="2400" dirty="0"/>
              <a:t>Plot showing distribution of length of employment in years for the issued loans.</a:t>
            </a:r>
            <a:endParaRPr lang="en-IN" sz="2400" dirty="0"/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B8A71F-90FD-4277-B198-185A4EA42E36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6909" y="2687965"/>
            <a:ext cx="5283200" cy="399472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A29C91A-A68C-4E0F-9295-90C6BAB090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015" t="42693" r="27652" b="26465"/>
          <a:stretch/>
        </p:blipFill>
        <p:spPr>
          <a:xfrm>
            <a:off x="265546" y="2863273"/>
            <a:ext cx="5747327" cy="399472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A4BD82F-91CA-456F-A42E-97B9379EA8D4}"/>
              </a:ext>
            </a:extLst>
          </p:cNvPr>
          <p:cNvSpPr/>
          <p:nvPr/>
        </p:nvSpPr>
        <p:spPr>
          <a:xfrm>
            <a:off x="551873" y="1611822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Plot showing Loan Amount by Months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33702137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F557BF-A2B2-49C5-926E-3AF9FA59F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Data Processing: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06923E-A10B-4EC2-8132-BD19809172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dirty="0"/>
              <a:t>Different ways to convert categorical variables to numbers-</a:t>
            </a:r>
          </a:p>
          <a:p>
            <a:pPr marL="0" indent="0">
              <a:buNone/>
            </a:pPr>
            <a:endParaRPr lang="en-IN" dirty="0"/>
          </a:p>
          <a:p>
            <a:r>
              <a:rPr lang="en-IN" b="1" dirty="0"/>
              <a:t>Dummy Variable </a:t>
            </a:r>
          </a:p>
          <a:p>
            <a:pPr marL="0" indent="0">
              <a:buNone/>
            </a:pPr>
            <a:endParaRPr lang="en-IN" b="1" dirty="0"/>
          </a:p>
          <a:p>
            <a:r>
              <a:rPr lang="en-IN" b="1" dirty="0"/>
              <a:t>Label Encoding </a:t>
            </a:r>
          </a:p>
          <a:p>
            <a:pPr marL="0" indent="0">
              <a:buNone/>
            </a:pPr>
            <a:endParaRPr lang="en-IN" dirty="0"/>
          </a:p>
          <a:p>
            <a:r>
              <a:rPr lang="en-IN" b="1" dirty="0"/>
              <a:t>Manual Encoding 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965268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0E762C-CA13-4311-8B87-3A8398F25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029999"/>
          </a:xfrm>
        </p:spPr>
        <p:txBody>
          <a:bodyPr/>
          <a:lstStyle/>
          <a:p>
            <a:r>
              <a:rPr lang="en-US" b="1" dirty="0"/>
              <a:t>Data Processing: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77FA68-5652-4A9A-B2BC-A37CA61B91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2708" y="738909"/>
            <a:ext cx="10515600" cy="4642428"/>
          </a:xfrm>
        </p:spPr>
        <p:txBody>
          <a:bodyPr/>
          <a:lstStyle/>
          <a:p>
            <a:pPr marL="0" indent="0">
              <a:buNone/>
            </a:pPr>
            <a:r>
              <a:rPr lang="en-IN" dirty="0"/>
              <a:t>   </a:t>
            </a:r>
            <a:r>
              <a:rPr lang="en-IN" sz="2400" dirty="0"/>
              <a:t>Manual Encoding-  </a:t>
            </a:r>
          </a:p>
          <a:p>
            <a:r>
              <a:rPr lang="en-IN" sz="2400" dirty="0"/>
              <a:t>   just like employee length, we performed manual encoding or other variables like the term, initial status, verification status, home ownership and grade.</a:t>
            </a:r>
          </a:p>
          <a:p>
            <a:pPr marL="0" indent="0">
              <a:buNone/>
            </a:pPr>
            <a:endParaRPr lang="en-IN" dirty="0"/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987B7E-554C-4046-955D-B5E581D07AE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3237" y="2032000"/>
            <a:ext cx="8515927" cy="464242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50273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497A18-70DF-4124-A1FF-622E775E9F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Fitting Models to Data: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205E7C-3485-4FE9-A1FF-399C4FC451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sz="2400" b="1" dirty="0"/>
              <a:t>Data Partition-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Data is divided on ‘</a:t>
            </a:r>
            <a:r>
              <a:rPr lang="en-US" sz="2400" dirty="0" err="1"/>
              <a:t>issue_d</a:t>
            </a:r>
            <a:r>
              <a:rPr lang="en-US" sz="2400" dirty="0"/>
              <a:t>’ variable.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Records from </a:t>
            </a:r>
            <a:r>
              <a:rPr lang="en-US" sz="2400" b="1" dirty="0"/>
              <a:t>June-2007 to May-2015</a:t>
            </a:r>
            <a:r>
              <a:rPr lang="en-US" sz="2400" dirty="0"/>
              <a:t> in Training data.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Records from </a:t>
            </a:r>
            <a:r>
              <a:rPr lang="en-US" sz="2400" b="1" dirty="0"/>
              <a:t>June-2015 to Dec-2015</a:t>
            </a:r>
            <a:r>
              <a:rPr lang="en-US" sz="2400" dirty="0"/>
              <a:t> in Testing data.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Followed by dropping the irrelevant columns such as ‘</a:t>
            </a:r>
            <a:r>
              <a:rPr lang="en-US" sz="2400" dirty="0" err="1"/>
              <a:t>issue_d</a:t>
            </a:r>
            <a:r>
              <a:rPr lang="en-US" sz="2400" dirty="0"/>
              <a:t>’, ‘</a:t>
            </a:r>
            <a:r>
              <a:rPr lang="en-US" sz="2400" dirty="0" err="1"/>
              <a:t>str_split</a:t>
            </a:r>
            <a:r>
              <a:rPr lang="en-US" sz="2400" dirty="0"/>
              <a:t>’, ‘m’ and ‘y’, we are left with 36 variables.</a:t>
            </a:r>
            <a:endParaRPr lang="en-IN" sz="2400" dirty="0"/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598978,36 is the shape of Train data.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256991,36 is the shape of Test data.</a:t>
            </a:r>
          </a:p>
          <a:p>
            <a:r>
              <a:rPr lang="en-US" sz="2400" b="1" dirty="0"/>
              <a:t>Feature Scaling-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IN" sz="2400" dirty="0"/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492519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8D5880-7240-4CA0-A624-E433C96E5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7417"/>
            <a:ext cx="10515600" cy="881784"/>
          </a:xfrm>
        </p:spPr>
        <p:txBody>
          <a:bodyPr/>
          <a:lstStyle/>
          <a:p>
            <a:r>
              <a:rPr lang="en-US" b="1" dirty="0"/>
              <a:t>Fitting Models to Data: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C0CE1F-6A2F-4567-B39B-D9B8F66CD8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45309"/>
            <a:ext cx="10515600" cy="5059363"/>
          </a:xfrm>
        </p:spPr>
        <p:txBody>
          <a:bodyPr/>
          <a:lstStyle/>
          <a:p>
            <a:r>
              <a:rPr lang="en-IN" sz="2400" dirty="0"/>
              <a:t>LOGISTIC REGRESSION-</a:t>
            </a: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1EAB62-8608-43B5-9B73-62EA089865D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0621" y="1595148"/>
            <a:ext cx="6742544" cy="50593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213284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E1822-F3FE-42D6-A919-E5599DE941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19090"/>
            <a:ext cx="9144000" cy="1362219"/>
          </a:xfrm>
        </p:spPr>
        <p:txBody>
          <a:bodyPr/>
          <a:lstStyle/>
          <a:p>
            <a:r>
              <a:rPr lang="en-IN" dirty="0"/>
              <a:t>Objective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699C8F-B2B0-4A64-A887-4D7A2C7079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392218"/>
            <a:ext cx="9144000" cy="2865582"/>
          </a:xfrm>
        </p:spPr>
        <p:txBody>
          <a:bodyPr>
            <a:normAutofit/>
          </a:bodyPr>
          <a:lstStyle/>
          <a:p>
            <a:r>
              <a:rPr lang="en-US" dirty="0"/>
              <a:t>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The main objective is to predict the probability of default, whether the customer will default the loan or not by using the past data.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That means, given a set of new predictor variables, we need to predict the target variable as 1 -&gt; Defaulter or 0 -&gt; Non-Defaulter.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dirty="0"/>
              <a:t>Dataset Description: </a:t>
            </a:r>
            <a:r>
              <a:rPr lang="en-US" dirty="0"/>
              <a:t>Contains 855969 rows and 73 columns</a:t>
            </a:r>
            <a:endParaRPr lang="en-IN" dirty="0"/>
          </a:p>
          <a:p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248273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9DE16-E2BF-4DBC-A913-CB860CC50B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07893"/>
          </a:xfrm>
        </p:spPr>
        <p:txBody>
          <a:bodyPr/>
          <a:lstStyle/>
          <a:p>
            <a:r>
              <a:rPr lang="en-US" b="1" dirty="0"/>
              <a:t>Fitting Models to Data: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3E46FB-61A9-48BB-A96E-837E01E098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73018"/>
            <a:ext cx="10515600" cy="5003945"/>
          </a:xfrm>
        </p:spPr>
        <p:txBody>
          <a:bodyPr/>
          <a:lstStyle/>
          <a:p>
            <a:r>
              <a:rPr lang="en-IN" sz="2400" dirty="0"/>
              <a:t>TUNING THE MODEL-</a:t>
            </a:r>
          </a:p>
          <a:p>
            <a:pPr marL="0" indent="0">
              <a:buNone/>
            </a:pPr>
            <a:r>
              <a:rPr lang="en-US" sz="2400" dirty="0"/>
              <a:t>Adjusting the threshold level of the probabilities to 0.60:</a:t>
            </a:r>
          </a:p>
          <a:p>
            <a:pPr marL="0" indent="0">
              <a:buNone/>
            </a:pPr>
            <a:endParaRPr lang="en-IN" sz="2400" dirty="0"/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213BCE-42D6-42AA-85EB-A1633337D509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4618" y="1980911"/>
            <a:ext cx="7102764" cy="478010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129552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300D12-2B16-4F6B-941B-4997ADAA6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43238"/>
          </a:xfrm>
        </p:spPr>
        <p:txBody>
          <a:bodyPr/>
          <a:lstStyle/>
          <a:p>
            <a:r>
              <a:rPr lang="en-US" b="1" dirty="0"/>
              <a:t>Fitting Models to Data: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753D9A-A049-4271-B086-5BD55E6F86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08364"/>
            <a:ext cx="10515600" cy="5068598"/>
          </a:xfrm>
        </p:spPr>
        <p:txBody>
          <a:bodyPr/>
          <a:lstStyle/>
          <a:p>
            <a:r>
              <a:rPr lang="en-IN" sz="2400" dirty="0"/>
              <a:t>Using CROSS VALIDATION-</a:t>
            </a: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8AE385-3A63-45EF-A1D6-4139282391D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273" y="1491382"/>
            <a:ext cx="6317672" cy="521421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094767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176C3E-2EAF-4D71-9B4F-31FB5818F4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70947"/>
          </a:xfrm>
        </p:spPr>
        <p:txBody>
          <a:bodyPr/>
          <a:lstStyle/>
          <a:p>
            <a:r>
              <a:rPr lang="en-US" b="1" dirty="0"/>
              <a:t>Fitting Models to Data: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0C736D-5853-493F-AAEE-376A729357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19200"/>
            <a:ext cx="10515600" cy="5273674"/>
          </a:xfrm>
        </p:spPr>
        <p:txBody>
          <a:bodyPr/>
          <a:lstStyle/>
          <a:p>
            <a:r>
              <a:rPr lang="en-IN" sz="2400" dirty="0"/>
              <a:t>DECISION TREE CLASSIFICATION-</a:t>
            </a: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91D8BB-5B4F-42D8-9894-4EB90DE7439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0182" y="1588655"/>
            <a:ext cx="6354617" cy="50707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43758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1430D-5421-4FBB-A6F7-3584F47F4B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9419"/>
          </a:xfrm>
        </p:spPr>
        <p:txBody>
          <a:bodyPr/>
          <a:lstStyle/>
          <a:p>
            <a:r>
              <a:rPr lang="en-US" b="1" dirty="0"/>
              <a:t>Fitting Models to Data: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D6622-239C-4D86-A0D3-055E39BE6F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6146"/>
            <a:ext cx="10515600" cy="4920818"/>
          </a:xfrm>
        </p:spPr>
        <p:txBody>
          <a:bodyPr/>
          <a:lstStyle/>
          <a:p>
            <a:r>
              <a:rPr lang="en-IN" sz="2400" dirty="0"/>
              <a:t>ARTIFICIAL NEURAL NETWORK(ANN)-</a:t>
            </a:r>
          </a:p>
          <a:p>
            <a:pPr marL="0" indent="0">
              <a:buNone/>
            </a:pPr>
            <a:r>
              <a:rPr lang="en-IN" sz="2400" dirty="0"/>
              <a:t>Deep Learning on Unbalanced Dataset.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5A07A9-32BC-4EAB-A1AB-8E6704A2F329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4908" y="2167543"/>
            <a:ext cx="6216073" cy="46027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439916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5E8C2-203C-444D-B1A6-42066E531C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69347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Fitting Models to Data: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D8D589-EF13-4DB8-96D0-3DCB841EFB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34472"/>
            <a:ext cx="10515600" cy="5606473"/>
          </a:xfrm>
        </p:spPr>
        <p:txBody>
          <a:bodyPr/>
          <a:lstStyle/>
          <a:p>
            <a:pPr marL="0" indent="0">
              <a:buNone/>
            </a:pPr>
            <a:r>
              <a:rPr lang="en-IN" sz="2400" dirty="0"/>
              <a:t>Deep Learning on Balanced Dataset using Smote Function.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4A6765-3337-4907-997C-2596DBB4005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9419" y="1468582"/>
            <a:ext cx="6511636" cy="51723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772488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6743" y="275771"/>
            <a:ext cx="11800114" cy="6444343"/>
          </a:xfrm>
        </p:spPr>
        <p:txBody>
          <a:bodyPr/>
          <a:lstStyle/>
          <a:p>
            <a:pPr marL="0" indent="0" algn="ctr">
              <a:buNone/>
            </a:pPr>
            <a:r>
              <a:rPr lang="en-US" sz="4000" b="1" dirty="0"/>
              <a:t>Feature Selection</a:t>
            </a:r>
          </a:p>
          <a:p>
            <a:pPr marL="0" indent="0" algn="ctr">
              <a:buNone/>
            </a:pPr>
            <a:endParaRPr lang="en-US" dirty="0"/>
          </a:p>
          <a:p>
            <a:r>
              <a:rPr lang="en-US" dirty="0"/>
              <a:t>Creating another </a:t>
            </a:r>
            <a:r>
              <a:rPr lang="en-US" dirty="0" err="1"/>
              <a:t>dataframe</a:t>
            </a:r>
            <a:r>
              <a:rPr lang="en-US" dirty="0"/>
              <a:t> with new variables.</a:t>
            </a:r>
          </a:p>
          <a:p>
            <a:r>
              <a:rPr lang="en-US" dirty="0"/>
              <a:t>Previously we had 36 variables.</a:t>
            </a:r>
          </a:p>
          <a:p>
            <a:r>
              <a:rPr lang="en-US" dirty="0"/>
              <a:t>In new dataset we added total 41 variables.</a:t>
            </a:r>
          </a:p>
          <a:p>
            <a:endParaRPr lang="en-US" dirty="0"/>
          </a:p>
          <a:p>
            <a:pPr marL="0" indent="0">
              <a:buNone/>
            </a:pPr>
            <a:endParaRPr lang="en-US" b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71236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D64949-CAEF-4E1A-A0CB-7B527C54FB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78583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Fitting Models to Data: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B551A4-97D3-406D-ADD6-1FDA220884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43709"/>
            <a:ext cx="10515600" cy="5671127"/>
          </a:xfrm>
        </p:spPr>
        <p:txBody>
          <a:bodyPr/>
          <a:lstStyle/>
          <a:p>
            <a:r>
              <a:rPr lang="en-IN" sz="2400" dirty="0"/>
              <a:t>Logistic Regression on New Dataset.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2EBA26-EA4E-4559-95AE-5FAF5D1D4D4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0109" y="1524001"/>
            <a:ext cx="6299200" cy="519083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229934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E1320-BFF1-4071-A9F4-866DFDCB73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43239"/>
          </a:xfrm>
        </p:spPr>
        <p:txBody>
          <a:bodyPr/>
          <a:lstStyle/>
          <a:p>
            <a:r>
              <a:rPr lang="en-US" b="1" dirty="0"/>
              <a:t>Fitting Models to Data: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2ECA0C-A02E-4CAB-AFF7-E6D2AB9ADD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2255"/>
            <a:ext cx="10515600" cy="4994708"/>
          </a:xfrm>
        </p:spPr>
        <p:txBody>
          <a:bodyPr/>
          <a:lstStyle/>
          <a:p>
            <a:r>
              <a:rPr lang="en-IN" sz="2400" dirty="0"/>
              <a:t>After Tuning the Model.</a:t>
            </a: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E99B44-86BB-4EF0-BA4A-13DADEFC670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0255" y="1673773"/>
            <a:ext cx="6410036" cy="499470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357836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AF2901-2787-4908-95BC-884E13927F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69347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Fitting Models to Data: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2C83C8-408C-453B-AD1A-B9F30F111B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34472"/>
            <a:ext cx="10515600" cy="5661891"/>
          </a:xfrm>
        </p:spPr>
        <p:txBody>
          <a:bodyPr/>
          <a:lstStyle/>
          <a:p>
            <a:r>
              <a:rPr lang="en-IN" sz="2400" dirty="0"/>
              <a:t>Decision Tree Classification on New Dataset.</a:t>
            </a: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5CB1DC-58FB-496B-A510-62D530B0B7F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927" y="1476547"/>
            <a:ext cx="6354618" cy="521981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185803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880CB-6515-4BE4-90DD-4FFEBAE0D0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13929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Fitting Models to Data: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E40AC3-2D11-4AE3-8323-60B02C04C0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58982"/>
            <a:ext cx="10515600" cy="5892800"/>
          </a:xfrm>
        </p:spPr>
        <p:txBody>
          <a:bodyPr/>
          <a:lstStyle/>
          <a:p>
            <a:r>
              <a:rPr lang="en-IN" sz="2400" dirty="0"/>
              <a:t>Gradient Boosting Classifier.</a:t>
            </a:r>
          </a:p>
          <a:p>
            <a:pPr marL="0" indent="0">
              <a:buNone/>
            </a:pPr>
            <a:r>
              <a:rPr lang="en-IN" dirty="0"/>
              <a:t>              BEFORE TUNING:                                          AFTER TUNING: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483D3E-FAAA-4EDB-AC5E-76621C1D67C9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109" y="1657004"/>
            <a:ext cx="5611092" cy="50947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4541" t="28693" r="50853" b="8239"/>
          <a:stretch/>
        </p:blipFill>
        <p:spPr>
          <a:xfrm>
            <a:off x="5985165" y="1657004"/>
            <a:ext cx="5878944" cy="5094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4682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3DFE7-D8A4-46C6-977A-9451EFB66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Phase I – Data Extraction and Cleaning: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87F713-7198-4D5E-8138-3583D988B2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2400"/>
            <a:ext cx="10515600" cy="4754564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Missing Value Analysis and Treatment –</a:t>
            </a:r>
          </a:p>
          <a:p>
            <a:r>
              <a:rPr lang="en-US" sz="2400" dirty="0"/>
              <a:t>Using heatmap we could visualize that our dataset contains a lot of missing values.</a:t>
            </a:r>
            <a:endParaRPr lang="en-IN" sz="2400" dirty="0"/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3FA9C4-3610-485A-A0A2-85F940267D6E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92"/>
          <a:stretch/>
        </p:blipFill>
        <p:spPr bwMode="auto">
          <a:xfrm>
            <a:off x="295564" y="2604655"/>
            <a:ext cx="10871200" cy="413789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461910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74904D-D357-4469-A894-58827BEC8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1393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Fitting Models to Data: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70270F-9559-4BA3-8E18-E17926F750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62182"/>
            <a:ext cx="10515600" cy="5652654"/>
          </a:xfrm>
        </p:spPr>
        <p:txBody>
          <a:bodyPr/>
          <a:lstStyle/>
          <a:p>
            <a:r>
              <a:rPr lang="en-IN" sz="2400" dirty="0"/>
              <a:t>ANN on the New Dataset. (On Unbalanced Data)</a:t>
            </a: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9F521B-088F-4D7D-867F-348CDDB16FA1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2545" y="1527924"/>
            <a:ext cx="6687128" cy="519614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391608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6FE78F-C657-4A44-80D9-B5747B5CC4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78584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Fitting Models to Data: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3FE661-3006-4037-8087-57C5EF98F0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3491" y="1154545"/>
            <a:ext cx="10670309" cy="5541819"/>
          </a:xfrm>
        </p:spPr>
        <p:txBody>
          <a:bodyPr/>
          <a:lstStyle/>
          <a:p>
            <a:r>
              <a:rPr lang="en-IN" sz="2400" dirty="0"/>
              <a:t>ANN on the New Dataset. (On Balanced Data)</a:t>
            </a:r>
          </a:p>
          <a:p>
            <a:pPr marL="0" indent="0">
              <a:buNone/>
            </a:pPr>
            <a:r>
              <a:rPr lang="en-IN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557C10-86B3-48EE-955E-032A21B1D07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7056" y="1514764"/>
            <a:ext cx="6696362" cy="5181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543040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330413-B148-43BB-BF8D-3400B81E1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50875"/>
          </a:xfrm>
        </p:spPr>
        <p:txBody>
          <a:bodyPr>
            <a:normAutofit fontScale="90000"/>
          </a:bodyPr>
          <a:lstStyle/>
          <a:p>
            <a:r>
              <a:rPr lang="en-IN" b="1" dirty="0"/>
              <a:t>Final Model: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CAD95B-5D2A-40FD-A2AA-F276C99E93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1673" y="886691"/>
            <a:ext cx="11804072" cy="5971309"/>
          </a:xfrm>
        </p:spPr>
        <p:txBody>
          <a:bodyPr/>
          <a:lstStyle/>
          <a:p>
            <a:pPr marL="0" indent="0">
              <a:buNone/>
            </a:pPr>
            <a:r>
              <a:rPr lang="en-IN" dirty="0"/>
              <a:t>Gradient Boosting Classifier. (With Tuning)</a:t>
            </a: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4541" t="28693" r="50853" b="8239"/>
          <a:stretch/>
        </p:blipFill>
        <p:spPr>
          <a:xfrm>
            <a:off x="519546" y="1537566"/>
            <a:ext cx="6744854" cy="514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0426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1" y="365125"/>
            <a:ext cx="11201400" cy="743239"/>
          </a:xfrm>
        </p:spPr>
        <p:txBody>
          <a:bodyPr/>
          <a:lstStyle/>
          <a:p>
            <a:r>
              <a:rPr lang="en-US" b="1" dirty="0"/>
              <a:t>Final Prediction: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108364"/>
            <a:ext cx="11887200" cy="5541818"/>
          </a:xfrm>
        </p:spPr>
        <p:txBody>
          <a:bodyPr/>
          <a:lstStyle/>
          <a:p>
            <a:r>
              <a:rPr lang="en-US" dirty="0"/>
              <a:t>After comparing various models, the gradient boosting classifier (with tuning) is the best model so far.</a:t>
            </a:r>
          </a:p>
          <a:p>
            <a:r>
              <a:rPr lang="en-US" dirty="0"/>
              <a:t>Prediction on the whole dataset.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6139" t="22254" r="10175" b="38740"/>
          <a:stretch/>
        </p:blipFill>
        <p:spPr>
          <a:xfrm>
            <a:off x="406401" y="2655783"/>
            <a:ext cx="10813142" cy="399439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158515" y="2863932"/>
            <a:ext cx="2061028" cy="39940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39839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3143" y="365125"/>
            <a:ext cx="10700657" cy="650875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Conclusion: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971" y="1016000"/>
            <a:ext cx="10874829" cy="5675086"/>
          </a:xfrm>
        </p:spPr>
        <p:txBody>
          <a:bodyPr/>
          <a:lstStyle/>
          <a:p>
            <a:r>
              <a:rPr lang="en-US" dirty="0"/>
              <a:t>The results of Neural Network and Gradient Boosting were the best among all.</a:t>
            </a:r>
          </a:p>
          <a:p>
            <a:r>
              <a:rPr lang="en-US" dirty="0"/>
              <a:t>If you want low type 1 error, use Neural Network.</a:t>
            </a:r>
          </a:p>
          <a:p>
            <a:r>
              <a:rPr lang="en-US" dirty="0"/>
              <a:t>If you want low type 2 error, use Gradient Boosting.</a:t>
            </a:r>
          </a:p>
          <a:p>
            <a:r>
              <a:rPr lang="en-US" dirty="0"/>
              <a:t>Type 2 error are actual losses for the company and type 1 error are </a:t>
            </a:r>
            <a:r>
              <a:rPr lang="en-US"/>
              <a:t>failed profit.</a:t>
            </a:r>
            <a:endParaRPr lang="en-US" dirty="0"/>
          </a:p>
          <a:p>
            <a:r>
              <a:rPr lang="en-US" dirty="0"/>
              <a:t>As type 2 error is dangerous in our case, we preferred using Gradient Boosting.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52040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090057"/>
            <a:ext cx="10515600" cy="408690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960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471311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5236B6-C93F-4AFF-9A35-7F4C3514C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Phase I – Data Extraction and Cleaning: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51A2AA-8CE4-4A35-AC4F-93CC7B7A58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0109"/>
            <a:ext cx="10515600" cy="4726854"/>
          </a:xfrm>
        </p:spPr>
        <p:txBody>
          <a:bodyPr/>
          <a:lstStyle/>
          <a:p>
            <a:r>
              <a:rPr lang="en-IN" sz="2400" dirty="0"/>
              <a:t>After dropping the columns we can visualize our dataset much better with total 52 variables left by setting a threshold of 50%.</a:t>
            </a:r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64E7E6-8414-4287-9413-4087849E803C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861"/>
          <a:stretch/>
        </p:blipFill>
        <p:spPr bwMode="auto">
          <a:xfrm>
            <a:off x="692728" y="2225965"/>
            <a:ext cx="9947564" cy="446116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664126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C62BC-AEEC-493E-BFB7-CE77C40BF1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70947"/>
          </a:xfrm>
        </p:spPr>
        <p:txBody>
          <a:bodyPr/>
          <a:lstStyle/>
          <a:p>
            <a:r>
              <a:rPr lang="en-US" b="1" dirty="0"/>
              <a:t>Phase I – Data Extraction and Cleaning: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F9DA57-153E-4E7A-BEFE-00F77D442F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4382" y="1253331"/>
            <a:ext cx="10515600" cy="4351338"/>
          </a:xfrm>
        </p:spPr>
        <p:txBody>
          <a:bodyPr/>
          <a:lstStyle/>
          <a:p>
            <a:r>
              <a:rPr lang="en-US" sz="2400" dirty="0"/>
              <a:t>Also the dataset does not consists any duplicate records.</a:t>
            </a:r>
          </a:p>
          <a:p>
            <a:r>
              <a:rPr lang="en-US" sz="2400" dirty="0"/>
              <a:t>Then all the irrelevant variables are dropped with proper reasoning and we’re left with 36 variables.</a:t>
            </a:r>
          </a:p>
          <a:p>
            <a:r>
              <a:rPr lang="en-US" sz="2400" dirty="0"/>
              <a:t>The following heat map visualizes the dataset after treating the remaining missing values with mean and mode.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76A3AD-FCAD-4770-924D-3BE1094B123D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666"/>
          <a:stretch/>
        </p:blipFill>
        <p:spPr bwMode="auto">
          <a:xfrm>
            <a:off x="1006764" y="3168073"/>
            <a:ext cx="9882909" cy="35118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602627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CC8F81-E0AF-4D76-9244-1E2B055B83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7458"/>
            <a:ext cx="10515600" cy="586942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 Exploratory Data Analysis: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4997B4-5F8A-4453-B1CE-8E660197EF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073" y="914400"/>
            <a:ext cx="11841018" cy="5855855"/>
          </a:xfrm>
        </p:spPr>
        <p:txBody>
          <a:bodyPr/>
          <a:lstStyle/>
          <a:p>
            <a:r>
              <a:rPr lang="en-IN" sz="2400" dirty="0"/>
              <a:t>No outlier Treatment.</a:t>
            </a:r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2B9EC0-06FE-442E-A7F7-41C0DED54C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631" y="1348509"/>
            <a:ext cx="5106951" cy="504767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9D6E513-5495-44DD-8F42-DEC5BE5814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727" t="14950" r="20454" b="13401"/>
          <a:stretch/>
        </p:blipFill>
        <p:spPr>
          <a:xfrm>
            <a:off x="5929746" y="1501343"/>
            <a:ext cx="5948218" cy="4898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7354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75B28-C875-4192-9155-9BFAC0580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8782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Exploratory Data Analysis:</a:t>
            </a:r>
            <a:endParaRPr lang="en-IN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D125965-9F36-4B2B-9E0B-E0566EBE70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8022" t="12172" r="23608" b="3771"/>
          <a:stretch/>
        </p:blipFill>
        <p:spPr>
          <a:xfrm>
            <a:off x="838200" y="1052946"/>
            <a:ext cx="4962236" cy="543992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DDE00E7-6821-445F-B55F-634BE2C7D1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751" t="17643" r="24128" b="8688"/>
          <a:stretch/>
        </p:blipFill>
        <p:spPr>
          <a:xfrm>
            <a:off x="6243782" y="1052946"/>
            <a:ext cx="5255491" cy="5439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7093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7A1EDE-6A3D-4753-9E66-004F5D029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09493"/>
          </a:xfrm>
        </p:spPr>
        <p:txBody>
          <a:bodyPr/>
          <a:lstStyle/>
          <a:p>
            <a:r>
              <a:rPr lang="en-US" b="1" dirty="0"/>
              <a:t>Exploratory Data Analysis: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59EA29-9B6F-43FA-99F7-F7E18077E3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8692" y="1348508"/>
            <a:ext cx="5867402" cy="4828455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Plot showing the count of the Default </a:t>
            </a:r>
          </a:p>
          <a:p>
            <a:pPr marL="0" indent="0">
              <a:buNone/>
            </a:pPr>
            <a:r>
              <a:rPr lang="en-US" sz="2400" dirty="0"/>
              <a:t>customers and Non-default customers in ‘</a:t>
            </a:r>
            <a:r>
              <a:rPr lang="en-US" sz="2400" b="1" dirty="0" err="1"/>
              <a:t>default_ind</a:t>
            </a:r>
            <a:r>
              <a:rPr lang="en-US" sz="2400" dirty="0"/>
              <a:t>’ variable.</a:t>
            </a:r>
            <a:endParaRPr lang="en-IN" sz="2400" dirty="0"/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2A5998-E81F-45B8-BBCD-C3BDAE31AE7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692" y="2521527"/>
            <a:ext cx="5394037" cy="4119418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C507E71-16FB-4E93-8A1F-FCD42EA010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27" t="42020" r="51875" b="37104"/>
          <a:stretch/>
        </p:blipFill>
        <p:spPr>
          <a:xfrm>
            <a:off x="5929746" y="2987087"/>
            <a:ext cx="5257800" cy="338281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05EAA37-8F3C-42C7-8CFE-27420B97CE98}"/>
              </a:ext>
            </a:extLst>
          </p:cNvPr>
          <p:cNvSpPr/>
          <p:nvPr/>
        </p:nvSpPr>
        <p:spPr>
          <a:xfrm>
            <a:off x="6816891" y="1348508"/>
            <a:ext cx="499641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dirty="0"/>
              <a:t>Number of columns distributed by Data Types</a:t>
            </a:r>
          </a:p>
        </p:txBody>
      </p:sp>
    </p:spTree>
    <p:extLst>
      <p:ext uri="{BB962C8B-B14F-4D97-AF65-F5344CB8AC3E}">
        <p14:creationId xmlns:p14="http://schemas.microsoft.com/office/powerpoint/2010/main" val="2048223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9BDAE2-C188-4A1F-8BCE-95AAB7FC93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Exploratory Data Analysis: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4D943E-AE4E-47E5-BB63-77B1298A2E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2400"/>
            <a:ext cx="10515600" cy="5435600"/>
          </a:xfrm>
        </p:spPr>
        <p:txBody>
          <a:bodyPr/>
          <a:lstStyle/>
          <a:p>
            <a:r>
              <a:rPr lang="en-US" dirty="0"/>
              <a:t>Plot showing the distribution of ‘term’ variable.</a:t>
            </a:r>
            <a:endParaRPr lang="en-IN" dirty="0"/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380B0A-DFFD-4616-89EC-37F9E0967C61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236" y="1865745"/>
            <a:ext cx="9023928" cy="475672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19654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455</TotalTime>
  <Words>794</Words>
  <Application>Microsoft Office PowerPoint</Application>
  <PresentationFormat>Widescreen</PresentationFormat>
  <Paragraphs>111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0" baseType="lpstr">
      <vt:lpstr>Arial</vt:lpstr>
      <vt:lpstr>Calibri</vt:lpstr>
      <vt:lpstr>Calibri Light</vt:lpstr>
      <vt:lpstr>Times New Roman</vt:lpstr>
      <vt:lpstr>Office Theme</vt:lpstr>
      <vt:lpstr>PowerPoint Presentation</vt:lpstr>
      <vt:lpstr>Objective</vt:lpstr>
      <vt:lpstr>Phase I – Data Extraction and Cleaning:</vt:lpstr>
      <vt:lpstr>Phase I – Data Extraction and Cleaning:</vt:lpstr>
      <vt:lpstr>Phase I – Data Extraction and Cleaning:</vt:lpstr>
      <vt:lpstr> Exploratory Data Analysis:</vt:lpstr>
      <vt:lpstr>Exploratory Data Analysis:</vt:lpstr>
      <vt:lpstr>Exploratory Data Analysis:</vt:lpstr>
      <vt:lpstr>Exploratory Data Analysis:</vt:lpstr>
      <vt:lpstr>Exploratory Data Analysis:</vt:lpstr>
      <vt:lpstr>Exploratory Data Analysis:</vt:lpstr>
      <vt:lpstr>Exploratory Data Analysis:</vt:lpstr>
      <vt:lpstr>Exploratory Data Analysis:</vt:lpstr>
      <vt:lpstr>Exploratory Data Analysis:</vt:lpstr>
      <vt:lpstr>Exploratory Data Analysis:</vt:lpstr>
      <vt:lpstr>Data Processing:</vt:lpstr>
      <vt:lpstr>Data Processing:</vt:lpstr>
      <vt:lpstr>Fitting Models to Data:</vt:lpstr>
      <vt:lpstr>Fitting Models to Data:</vt:lpstr>
      <vt:lpstr>Fitting Models to Data:</vt:lpstr>
      <vt:lpstr>Fitting Models to Data:</vt:lpstr>
      <vt:lpstr>Fitting Models to Data:</vt:lpstr>
      <vt:lpstr>Fitting Models to Data:</vt:lpstr>
      <vt:lpstr>Fitting Models to Data:</vt:lpstr>
      <vt:lpstr>PowerPoint Presentation</vt:lpstr>
      <vt:lpstr>Fitting Models to Data:</vt:lpstr>
      <vt:lpstr>Fitting Models to Data:</vt:lpstr>
      <vt:lpstr>Fitting Models to Data:</vt:lpstr>
      <vt:lpstr>Fitting Models to Data:</vt:lpstr>
      <vt:lpstr>Fitting Models to Data:</vt:lpstr>
      <vt:lpstr>Fitting Models to Data:</vt:lpstr>
      <vt:lpstr>Final Model:</vt:lpstr>
      <vt:lpstr>Final Prediction:</vt:lpstr>
      <vt:lpstr>Conclusion: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Objective:</dc:title>
  <dc:creator>devdatta supnekar</dc:creator>
  <cp:lastModifiedBy>HEMALATHAA A.E</cp:lastModifiedBy>
  <cp:revision>38</cp:revision>
  <dcterms:created xsi:type="dcterms:W3CDTF">2019-06-27T10:19:15Z</dcterms:created>
  <dcterms:modified xsi:type="dcterms:W3CDTF">2020-10-09T15:16:46Z</dcterms:modified>
</cp:coreProperties>
</file>